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24"/>
  </p:notesMasterIdLst>
  <p:sldIdLst>
    <p:sldId id="322" r:id="rId2"/>
    <p:sldId id="258" r:id="rId3"/>
    <p:sldId id="259" r:id="rId4"/>
    <p:sldId id="327" r:id="rId5"/>
    <p:sldId id="328" r:id="rId6"/>
    <p:sldId id="330" r:id="rId7"/>
    <p:sldId id="359" r:id="rId8"/>
    <p:sldId id="331" r:id="rId9"/>
    <p:sldId id="332" r:id="rId10"/>
    <p:sldId id="333" r:id="rId11"/>
    <p:sldId id="270" r:id="rId12"/>
    <p:sldId id="334" r:id="rId13"/>
    <p:sldId id="335" r:id="rId14"/>
    <p:sldId id="274" r:id="rId15"/>
    <p:sldId id="275" r:id="rId16"/>
    <p:sldId id="336" r:id="rId17"/>
    <p:sldId id="354" r:id="rId18"/>
    <p:sldId id="343" r:id="rId19"/>
    <p:sldId id="358" r:id="rId20"/>
    <p:sldId id="314" r:id="rId21"/>
    <p:sldId id="357" r:id="rId22"/>
    <p:sldId id="34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jroJKtHF12KuRD6vmVHwh4nAao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99E4CD-6AA8-4861-B6D5-80EDBA66EAAD}">
  <a:tblStyle styleId="{3B99E4CD-6AA8-4861-B6D5-80EDBA66EAAD}" styleName="Table_0">
    <a:wholeTbl>
      <a:tcTxStyle b="off" i="off">
        <a:font>
          <a:latin typeface="Tenorite "/>
          <a:ea typeface="Tenorite "/>
          <a:cs typeface="Tenorite 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A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AE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enorite "/>
          <a:ea typeface="Tenorite "/>
          <a:cs typeface="Tenorite 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A30448-9D03-4ED4-8C0C-078EA54918B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93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9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F86C1A59-66E4-4262-9B37-C1C48B12C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CADDC992-3294-2E6E-D2CC-161A1F7819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EF386BD3-E60E-63AF-7B3E-EAD5372E6A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09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960438" y="3521075"/>
            <a:ext cx="7680300" cy="2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6" name="Google Shape;286;p20:notes"/>
          <p:cNvSpPr txBox="1">
            <a:spLocks noGrp="1"/>
          </p:cNvSpPr>
          <p:nvPr>
            <p:ph type="sldNum" idx="12"/>
          </p:nvPr>
        </p:nvSpPr>
        <p:spPr>
          <a:xfrm>
            <a:off x="5438775" y="6948488"/>
            <a:ext cx="41607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D620AC17-12FB-8DC2-E3B2-F8ADD354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9CFB6432-691B-FC5F-4D8B-8C04C1B281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90D7A4AB-0779-C83F-CFC8-FF58AF7396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46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84D85697-E7C2-C67E-37CC-15AA510F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1188E9AA-BE28-6D6D-0AAF-C2951839A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58D9E8F0-78AE-4190-E35A-58242942F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71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6A3BEF9C-5979-C869-4072-7E80DFC61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4FBD7832-3D31-0E35-C855-653E257556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7AEA4C6C-274C-0700-637A-6FC265729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23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8EAE5744-E6C2-1048-11C2-701891CA1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>
            <a:extLst>
              <a:ext uri="{FF2B5EF4-FFF2-40B4-BE49-F238E27FC236}">
                <a16:creationId xmlns:a16="http://schemas.microsoft.com/office/drawing/2014/main" id="{4350C735-4FCE-D2EE-290C-317378B5CD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>
            <a:extLst>
              <a:ext uri="{FF2B5EF4-FFF2-40B4-BE49-F238E27FC236}">
                <a16:creationId xmlns:a16="http://schemas.microsoft.com/office/drawing/2014/main" id="{30DA677C-C0E2-851E-CC44-1C9A7AA80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98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0DADC279-FD38-857F-FD3D-E80CE7A5D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98ED46CB-EC3D-6820-E6AE-6EC036EECC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174D5705-E91E-EBC2-1863-4A843B541C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42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4988BF4D-59C4-E94A-BE33-A0ED0646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D05EDCA2-34E2-4DA3-F7F0-EADE38EEF3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749A35AE-C3F4-5A9C-1B6B-F69FB1CB8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57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7412CE78-48B9-6651-C4B2-0387C3094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2D31D043-8585-A03B-D34E-FDB4E90A13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9A83221A-EBD7-7AE4-0947-B14A13D7B8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87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CD8838C2-35DD-6485-EC95-63CF9E34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363A344B-C3D4-EC68-68C8-A414F06B88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50095231-9C7C-29C8-E805-9DFB8247A5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48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E4367C17-A126-559F-F22D-94E9C8A5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6D0AD89D-964D-EB9B-48C8-3163085894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429B29D5-0F94-D7C1-2FA4-65A30EFD89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78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3034684A-217C-CD82-9908-0F8E07AD8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>
            <a:extLst>
              <a:ext uri="{FF2B5EF4-FFF2-40B4-BE49-F238E27FC236}">
                <a16:creationId xmlns:a16="http://schemas.microsoft.com/office/drawing/2014/main" id="{360309C5-081E-84FB-0C99-44A4611283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>
            <a:extLst>
              <a:ext uri="{FF2B5EF4-FFF2-40B4-BE49-F238E27FC236}">
                <a16:creationId xmlns:a16="http://schemas.microsoft.com/office/drawing/2014/main" id="{82658E22-DD7D-45D3-1653-7B5993F9EF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68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">
  <p:cSld name="Agenda 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9"/>
          <p:cNvSpPr>
            <a:spLocks noGrp="1"/>
          </p:cNvSpPr>
          <p:nvPr>
            <p:ph type="pic" idx="2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rgbClr val="A9BD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Google Shape;23;p69"/>
          <p:cNvSpPr txBox="1">
            <a:spLocks noGrp="1"/>
          </p:cNvSpPr>
          <p:nvPr>
            <p:ph type="title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0">
                <a:srgbClr val="F9FBFD">
                  <a:alpha val="0"/>
                </a:srgbClr>
              </a:gs>
              <a:gs pos="50000">
                <a:srgbClr val="F9FBFD">
                  <a:alpha val="0"/>
                </a:srgbClr>
              </a:gs>
              <a:gs pos="100000">
                <a:srgbClr val="9ACF21">
                  <a:alpha val="9803"/>
                </a:srgbClr>
              </a:gs>
            </a:gsLst>
            <a:lin ang="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69"/>
          <p:cNvSpPr txBox="1">
            <a:spLocks noGrp="1"/>
          </p:cNvSpPr>
          <p:nvPr>
            <p:ph type="body" idx="1"/>
          </p:nvPr>
        </p:nvSpPr>
        <p:spPr>
          <a:xfrm>
            <a:off x="3427896" y="0"/>
            <a:ext cx="3344379" cy="6858000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69"/>
          <p:cNvSpPr txBox="1">
            <a:spLocks noGrp="1"/>
          </p:cNvSpPr>
          <p:nvPr>
            <p:ph type="body" idx="3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7" name="Google Shape;27;p69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8" name="Google Shape;28;p69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1"/>
          <p:cNvSpPr/>
          <p:nvPr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rgbClr val="D6E2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1"/>
          <p:cNvSpPr txBox="1"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81"/>
          <p:cNvSpPr txBox="1">
            <a:spLocks noGrp="1"/>
          </p:cNvSpPr>
          <p:nvPr>
            <p:ph type="body" idx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5" name="Google Shape;105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2">
  <p:cSld name="Thank you 2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2"/>
          <p:cNvSpPr txBox="1">
            <a:spLocks noGrp="1"/>
          </p:cNvSpPr>
          <p:nvPr>
            <p:ph type="title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82"/>
          <p:cNvSpPr txBox="1">
            <a:spLocks noGrp="1"/>
          </p:cNvSpPr>
          <p:nvPr>
            <p:ph type="body" idx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Google Shape;109;p82"/>
          <p:cNvSpPr>
            <a:spLocks noGrp="1"/>
          </p:cNvSpPr>
          <p:nvPr>
            <p:ph type="pic" idx="2"/>
          </p:nvPr>
        </p:nvSpPr>
        <p:spPr>
          <a:xfrm>
            <a:off x="6771736" y="0"/>
            <a:ext cx="5420263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7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3" name="Google Shape;33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35402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1"/>
          <p:cNvSpPr>
            <a:spLocks noGrp="1"/>
          </p:cNvSpPr>
          <p:nvPr>
            <p:ph type="pic" idx="2"/>
          </p:nvPr>
        </p:nvSpPr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1"/>
          <p:cNvSpPr txBox="1"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91425" rIns="9144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411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" name="Google Shape;42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" name="Google Shape;43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Competition">
  <p:cSld name="Our Competi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5"/>
          <p:cNvSpPr txBox="1">
            <a:spLocks noGrp="1"/>
          </p:cNvSpPr>
          <p:nvPr>
            <p:ph type="title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731500" tIns="45700" rIns="7315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75"/>
          <p:cNvSpPr>
            <a:spLocks noGrp="1"/>
          </p:cNvSpPr>
          <p:nvPr>
            <p:ph type="pic" idx="2"/>
          </p:nvPr>
        </p:nvSpPr>
        <p:spPr>
          <a:xfrm>
            <a:off x="4942932" y="0"/>
            <a:ext cx="7249067" cy="2182483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5"/>
          <p:cNvSpPr txBox="1">
            <a:spLocks noGrp="1"/>
          </p:cNvSpPr>
          <p:nvPr>
            <p:ph type="body" idx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75"/>
          <p:cNvSpPr txBox="1">
            <a:spLocks noGrp="1"/>
          </p:cNvSpPr>
          <p:nvPr>
            <p:ph type="body" idx="3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5" name="Google Shape;65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" name="Google Shape;66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7"/>
          <p:cNvSpPr/>
          <p:nvPr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7"/>
          <p:cNvSpPr txBox="1">
            <a:spLocks noGrp="1"/>
          </p:cNvSpPr>
          <p:nvPr>
            <p:ph type="title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77"/>
          <p:cNvSpPr>
            <a:spLocks noGrp="1"/>
          </p:cNvSpPr>
          <p:nvPr>
            <p:ph type="pic" idx="2"/>
          </p:nvPr>
        </p:nvSpPr>
        <p:spPr>
          <a:xfrm>
            <a:off x="6789480" y="0"/>
            <a:ext cx="539496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5" name="Google Shape;75;p77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6" name="Google Shape;76;p77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">
  <p:cSld name="Title and Picture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8"/>
          <p:cNvSpPr txBox="1">
            <a:spLocks noGrp="1"/>
          </p:cNvSpPr>
          <p:nvPr>
            <p:ph type="title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78"/>
          <p:cNvSpPr>
            <a:spLocks noGrp="1"/>
          </p:cNvSpPr>
          <p:nvPr>
            <p:ph type="pic" idx="2"/>
          </p:nvPr>
        </p:nvSpPr>
        <p:spPr>
          <a:xfrm>
            <a:off x="0" y="-9009"/>
            <a:ext cx="5521124" cy="6878584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>
  <p:cSld name="Solu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9"/>
          <p:cNvSpPr txBox="1">
            <a:spLocks noGrp="1"/>
          </p:cNvSpPr>
          <p:nvPr>
            <p:ph type="title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79"/>
          <p:cNvSpPr>
            <a:spLocks noGrp="1"/>
          </p:cNvSpPr>
          <p:nvPr>
            <p:ph type="pic" idx="2"/>
          </p:nvPr>
        </p:nvSpPr>
        <p:spPr>
          <a:xfrm>
            <a:off x="-1" y="0"/>
            <a:ext cx="44958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79"/>
          <p:cNvSpPr txBox="1">
            <a:spLocks noGrp="1"/>
          </p:cNvSpPr>
          <p:nvPr>
            <p:ph type="body" idx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79"/>
          <p:cNvSpPr txBox="1">
            <a:spLocks noGrp="1"/>
          </p:cNvSpPr>
          <p:nvPr>
            <p:ph type="body" idx="3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Google Shape;89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0" name="Google Shape;90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1" name="Google Shape;91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0"/>
          <p:cNvSpPr txBox="1">
            <a:spLocks noGrp="1"/>
          </p:cNvSpPr>
          <p:nvPr>
            <p:ph type="title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80"/>
          <p:cNvSpPr txBox="1">
            <a:spLocks noGrp="1"/>
          </p:cNvSpPr>
          <p:nvPr>
            <p:ph type="body" idx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Google Shape;95;p80"/>
          <p:cNvSpPr>
            <a:spLocks noGrp="1"/>
          </p:cNvSpPr>
          <p:nvPr>
            <p:ph type="pic" idx="2"/>
          </p:nvPr>
        </p:nvSpPr>
        <p:spPr>
          <a:xfrm>
            <a:off x="0" y="3716594"/>
            <a:ext cx="12192000" cy="3141406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7" name="Google Shape;97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" name="Google Shape;98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1" name="Google Shape;1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2" name="Google Shape;1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2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leleagu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aseball-director4-8@spencerportjuniorbaseball.com" TargetMode="External"/><Relationship Id="rId13" Type="http://schemas.openxmlformats.org/officeDocument/2006/relationships/hyperlink" Target="mailto:webmaster@spencerportjuniorbaseball.com" TargetMode="External"/><Relationship Id="rId18" Type="http://schemas.openxmlformats.org/officeDocument/2006/relationships/hyperlink" Target="mailto:softball-majors@spencerportjuniorbaseball.com" TargetMode="External"/><Relationship Id="rId3" Type="http://schemas.openxmlformats.org/officeDocument/2006/relationships/hyperlink" Target="mailto:commissioner@spencerportjuniorbaseball.com" TargetMode="External"/><Relationship Id="rId7" Type="http://schemas.openxmlformats.org/officeDocument/2006/relationships/hyperlink" Target="mailto:softball-operations@spencerportjuniorbaseball.com" TargetMode="External"/><Relationship Id="rId12" Type="http://schemas.openxmlformats.org/officeDocument/2006/relationships/hyperlink" Target="mailto:umpire-coordinator@spencerportjuniorbaseball.com" TargetMode="External"/><Relationship Id="rId17" Type="http://schemas.openxmlformats.org/officeDocument/2006/relationships/hyperlink" Target="mailto:softball-minors@spencerportjuniorbaseball.co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mailto:softball-rookies@spencerportjuniorbasebal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seball-operations@spencerportjuniorbaseball.com" TargetMode="External"/><Relationship Id="rId11" Type="http://schemas.openxmlformats.org/officeDocument/2006/relationships/hyperlink" Target="mailto:baseball-ponies@spencerportjuniorbaseball.com" TargetMode="External"/><Relationship Id="rId5" Type="http://schemas.openxmlformats.org/officeDocument/2006/relationships/hyperlink" Target="mailto:community@spencerportjuniorbaseball.com" TargetMode="External"/><Relationship Id="rId15" Type="http://schemas.openxmlformats.org/officeDocument/2006/relationships/hyperlink" Target="mailto:joe.cutaia@spencerportjuniorbaseball.com" TargetMode="External"/><Relationship Id="rId10" Type="http://schemas.openxmlformats.org/officeDocument/2006/relationships/hyperlink" Target="mailto:baseball-director9-17@spencerportjuniorbaseball.com" TargetMode="External"/><Relationship Id="rId19" Type="http://schemas.openxmlformats.org/officeDocument/2006/relationships/image" Target="../media/image3.png"/><Relationship Id="rId4" Type="http://schemas.openxmlformats.org/officeDocument/2006/relationships/hyperlink" Target="mailto:treasurer@spencerportjuniorbaseball.com" TargetMode="External"/><Relationship Id="rId9" Type="http://schemas.openxmlformats.org/officeDocument/2006/relationships/hyperlink" Target="mailto:t-ball@spencerportjuniorbaseball.com" TargetMode="External"/><Relationship Id="rId14" Type="http://schemas.openxmlformats.org/officeDocument/2006/relationships/hyperlink" Target="mailto:leah.dagostino@spencerportjuniorbasebal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4C3C7-113F-571D-3125-2768C06E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20" b="618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3949E4C-53A5-CE97-9701-8151D2E26B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-US"/>
          </a:p>
        </p:txBody>
      </p:sp>
      <p:sp>
        <p:nvSpPr>
          <p:cNvPr id="24" name="Slide Number Placeholder 5" hidden="1">
            <a:extLst>
              <a:ext uri="{FF2B5EF4-FFF2-40B4-BE49-F238E27FC236}">
                <a16:creationId xmlns:a16="http://schemas.microsoft.com/office/drawing/2014/main" id="{505E775A-7118-CBA7-7B59-CD82572B3C8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629900" y="6356350"/>
            <a:ext cx="15621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BF77F4D-A017-A0B8-C9B4-CCDBAC6E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1073" cy="23010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838D21-F144-5C79-7618-57CEC4CFECA8}"/>
              </a:ext>
            </a:extLst>
          </p:cNvPr>
          <p:cNvSpPr txBox="1"/>
          <p:nvPr/>
        </p:nvSpPr>
        <p:spPr>
          <a:xfrm>
            <a:off x="2405907" y="324034"/>
            <a:ext cx="8440615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COACH GUIDE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87BAE-EC2D-44F1-7B9D-DE34FF573B5F}"/>
              </a:ext>
            </a:extLst>
          </p:cNvPr>
          <p:cNvSpPr txBox="1"/>
          <p:nvPr/>
        </p:nvSpPr>
        <p:spPr>
          <a:xfrm>
            <a:off x="95839" y="6349300"/>
            <a:ext cx="1200032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Web: Spencerportjuniorbaseball.com     Email: contact@spencerportjuniorbaseball.com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08B70B-B311-A2B1-7C66-4EA71654DCEC}"/>
              </a:ext>
            </a:extLst>
          </p:cNvPr>
          <p:cNvSpPr txBox="1"/>
          <p:nvPr/>
        </p:nvSpPr>
        <p:spPr>
          <a:xfrm>
            <a:off x="9105704" y="3887088"/>
            <a:ext cx="36198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04235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49FBC571-B715-AB83-CD32-EECD77D90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C979DEB2-826C-E551-EB01-ED0143B5F23C}"/>
              </a:ext>
            </a:extLst>
          </p:cNvPr>
          <p:cNvSpPr txBox="1"/>
          <p:nvPr/>
        </p:nvSpPr>
        <p:spPr>
          <a:xfrm>
            <a:off x="370322" y="1059569"/>
            <a:ext cx="7633036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Environmental Considerations</a:t>
            </a:r>
            <a:endParaRPr lang="en-US" sz="2800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endParaRPr lang="en-US" sz="1800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Air Quality</a:t>
            </a: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 the event of significant air quality concerns (e.g. wildfire smoke, smog, etc.), the determination to play may be determined by Spencerport schools, Ogden Parks and Rec, and/or Spencerport Junior Baseball &amp; Softball</a:t>
            </a: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Players/Spectators with conditions that may be aggravated by poor air quality may be advised to stay home</a:t>
            </a: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Parents always have the option to keep their child home, even if the determination has been made to play</a:t>
            </a: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315A76B3-6C1D-4DE6-8F20-8A5464126257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you need to know…..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32C26A3A-114C-349A-00F7-6065E6E58CFA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2B9AD-DB01-4E2A-B5EE-6A5EA67D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A3323-BAC3-60F4-2CCB-EE8D7481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717" y="2483313"/>
            <a:ext cx="3923321" cy="28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2060">
              <a:alpha val="91764"/>
            </a:srgbClr>
          </a:solidFill>
          <a:ln>
            <a:noFill/>
          </a:ln>
        </p:spPr>
        <p:txBody>
          <a:bodyPr spcFirstLastPara="1" wrap="square" lIns="731500" tIns="45700" rIns="7315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>
                <a:solidFill>
                  <a:srgbClr val="FFFF00"/>
                </a:solidFill>
              </a:rPr>
              <a:t>INJURY GUIDELINES, TRAINING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&amp;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REPORTING  REQUIREMENTS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52" name="Google Shape;252;p15"/>
          <p:cNvSpPr txBox="1">
            <a:spLocks noGrp="1"/>
          </p:cNvSpPr>
          <p:nvPr>
            <p:ph type="body" idx="1"/>
          </p:nvPr>
        </p:nvSpPr>
        <p:spPr>
          <a:xfrm>
            <a:off x="5103382" y="2359090"/>
            <a:ext cx="6815715" cy="382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</a:rPr>
              <a:t>All injuries need to be reported to League Coordinators immediately after the conclusion of the contest by the Manager</a:t>
            </a:r>
            <a:endParaRPr dirty="0"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</a:rPr>
              <a:t>All League Coordinators are required to report within 24 hours of the incident to the league safety coordinator</a:t>
            </a:r>
            <a:endParaRPr dirty="0"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</a:rPr>
              <a:t>The form must be completed in its entirety. Forms can be downloaded from the Littleleague.org website</a:t>
            </a:r>
            <a:endParaRPr dirty="0"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</a:rPr>
              <a:t>All forms must be signed by the Manager who submitted the form</a:t>
            </a:r>
            <a:endParaRPr dirty="0"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</a:rPr>
              <a:t>All Coaches are expected to follow up with the family within 48 hours injury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53" name="Google Shape;25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51" name="Google Shape;251;p15"/>
          <p:cNvPicPr preferRelativeResize="0"/>
          <p:nvPr/>
        </p:nvPicPr>
        <p:blipFill rotWithShape="1">
          <a:blip r:embed="rId3">
            <a:alphaModFix/>
          </a:blip>
          <a:srcRect r="2" b="61027"/>
          <a:stretch/>
        </p:blipFill>
        <p:spPr>
          <a:xfrm>
            <a:off x="4942932" y="10"/>
            <a:ext cx="7249067" cy="218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042" y="2558990"/>
            <a:ext cx="2971432" cy="362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E091F9FC-3A9E-A5D6-198E-163BCEAD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46C67BBB-747C-D4AE-BD6A-64C22C224B89}"/>
              </a:ext>
            </a:extLst>
          </p:cNvPr>
          <p:cNvSpPr txBox="1"/>
          <p:nvPr/>
        </p:nvSpPr>
        <p:spPr>
          <a:xfrm>
            <a:off x="370321" y="1417788"/>
            <a:ext cx="8272486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AED/CPR</a:t>
            </a:r>
            <a:endParaRPr lang="en-US" sz="2800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Automated External Defibrillators</a:t>
            </a: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SJB&amp;S is developing a plan to have AED’s available at field locations for the 2026 season </a:t>
            </a:r>
          </a:p>
          <a:p>
            <a:pPr marL="1141413" lvl="4" indent="-342900"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Spencerport Schools, </a:t>
            </a:r>
            <a:r>
              <a:rPr lang="en-US" sz="2000" dirty="0" err="1">
                <a:solidFill>
                  <a:srgbClr val="002060"/>
                </a:solidFill>
              </a:rPr>
              <a:t>Pineway</a:t>
            </a:r>
            <a:r>
              <a:rPr lang="en-US" sz="2000" dirty="0">
                <a:solidFill>
                  <a:srgbClr val="002060"/>
                </a:solidFill>
              </a:rPr>
              <a:t> Ponds, American Legion</a:t>
            </a:r>
          </a:p>
          <a:p>
            <a:pPr marL="1141413" lvl="4" indent="-342900"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060"/>
              </a:solidFill>
            </a:endParaRP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Plan will include</a:t>
            </a:r>
          </a:p>
          <a:p>
            <a:pPr marL="1141413" lvl="4" indent="-342900"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At least 1 AED/CPR trained volunteer at each practice/game</a:t>
            </a:r>
          </a:p>
          <a:p>
            <a:pPr marL="1141413" lvl="4" indent="-342900"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Notification of location of each AED</a:t>
            </a:r>
          </a:p>
          <a:p>
            <a:pPr marL="1141413" lvl="4" indent="-342900"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Monthly maintenance check by SJB Board Member</a:t>
            </a:r>
          </a:p>
          <a:p>
            <a:pPr marL="687388" lvl="3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EA1F2817-657B-7E08-D62C-B23F9741F9F6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you need to know…..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2D5332A7-ECD8-D0E8-9BCF-101A891615D2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593BF-4EAD-65D1-AB58-2930AC16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4C3F86-152F-9B68-F14B-35D96B323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513" y="2423922"/>
            <a:ext cx="3283525" cy="24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3F764-3821-3D0C-DBE0-2ACFDC441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CD2159-EF86-2FEB-31AA-999E46DF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20" b="618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35ADD3A-6213-2A84-6720-50E34972EA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US"/>
          </a:p>
        </p:txBody>
      </p:sp>
      <p:sp>
        <p:nvSpPr>
          <p:cNvPr id="24" name="Slide Number Placeholder 5" hidden="1">
            <a:extLst>
              <a:ext uri="{FF2B5EF4-FFF2-40B4-BE49-F238E27FC236}">
                <a16:creationId xmlns:a16="http://schemas.microsoft.com/office/drawing/2014/main" id="{7BDE8CB7-770E-F3F5-C962-DC4CD0B9090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629900" y="6356350"/>
            <a:ext cx="15621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E778FD-BA54-2BA6-1C4A-7E4AEE315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1073" cy="23010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B05083-078A-82DB-4E32-EB940A9338E1}"/>
              </a:ext>
            </a:extLst>
          </p:cNvPr>
          <p:cNvSpPr txBox="1"/>
          <p:nvPr/>
        </p:nvSpPr>
        <p:spPr>
          <a:xfrm>
            <a:off x="1875682" y="2547293"/>
            <a:ext cx="8440615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Website &amp; 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75D539-B2BA-7178-868A-501FD91A1006}"/>
              </a:ext>
            </a:extLst>
          </p:cNvPr>
          <p:cNvSpPr txBox="1"/>
          <p:nvPr/>
        </p:nvSpPr>
        <p:spPr>
          <a:xfrm>
            <a:off x="95839" y="6349300"/>
            <a:ext cx="1200032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Web: Spencerportjuniorbaseball.com     Email: contact@spencerportjuniorbaseball.com</a:t>
            </a:r>
          </a:p>
        </p:txBody>
      </p:sp>
    </p:spTree>
    <p:extLst>
      <p:ext uri="{BB962C8B-B14F-4D97-AF65-F5344CB8AC3E}">
        <p14:creationId xmlns:p14="http://schemas.microsoft.com/office/powerpoint/2010/main" val="21254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480059" y="406114"/>
            <a:ext cx="11351157" cy="526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/>
              <a:t>All Background Checks….</a:t>
            </a:r>
            <a:endParaRPr dirty="0"/>
          </a:p>
          <a:p>
            <a:pPr marL="914406" lvl="1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For </a:t>
            </a:r>
            <a:r>
              <a:rPr lang="en-US" sz="2800" u="sng" dirty="0"/>
              <a:t>ALL</a:t>
            </a:r>
            <a:r>
              <a:rPr lang="en-US" sz="2800" dirty="0"/>
              <a:t> volunteers interacting with players</a:t>
            </a:r>
            <a:endParaRPr dirty="0"/>
          </a:p>
          <a:p>
            <a:pPr marL="914406" lvl="1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Are required by our Partners (School, Town of Ogden)</a:t>
            </a:r>
            <a:endParaRPr dirty="0"/>
          </a:p>
          <a:p>
            <a:pPr marL="914406" lvl="1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Follow Little League &amp; MCBR Requirements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/>
              <a:t>League Player Registration Data or Player Roster Data and Coach and Manager </a:t>
            </a:r>
            <a:endParaRPr dirty="0"/>
          </a:p>
          <a:p>
            <a:pPr marL="914406" lvl="1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/>
              <a:t>Data must be submitted via SJB website and/or the Little League Data Center at </a:t>
            </a:r>
            <a:r>
              <a:rPr lang="en-US" sz="2800" u="sng" dirty="0">
                <a:solidFill>
                  <a:schemeClr val="hlink"/>
                </a:solidFill>
                <a:hlinkClick r:id="rId3"/>
              </a:rPr>
              <a:t>www.LittleLeague.org</a:t>
            </a:r>
            <a:r>
              <a:rPr lang="en-US" sz="2800" dirty="0"/>
              <a:t> (Softball, Majors Baseball Little League Program Only).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/>
          </a:p>
        </p:txBody>
      </p:sp>
      <p:sp>
        <p:nvSpPr>
          <p:cNvPr id="281" name="Google Shape;281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80" name="Google Shape;2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6633"/>
            <a:ext cx="12192000" cy="593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3701" y="1517613"/>
            <a:ext cx="5926308" cy="73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CB929C-A732-2E68-17B7-701C67D32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396" y="0"/>
            <a:ext cx="1566808" cy="15729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430000" cy="620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CA05D-39BF-8D67-C399-36865A4D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F033FA-261C-4B2A-5340-F89635BB7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20" b="618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76116DD-A0DC-6B86-C128-A639F61046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en-US"/>
          </a:p>
        </p:txBody>
      </p:sp>
      <p:sp>
        <p:nvSpPr>
          <p:cNvPr id="24" name="Slide Number Placeholder 5" hidden="1">
            <a:extLst>
              <a:ext uri="{FF2B5EF4-FFF2-40B4-BE49-F238E27FC236}">
                <a16:creationId xmlns:a16="http://schemas.microsoft.com/office/drawing/2014/main" id="{85799290-7DD1-505A-00C3-6AEFF0BB450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629900" y="6356350"/>
            <a:ext cx="15621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7F9284-6AA9-E01D-BA33-C005A588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1073" cy="23010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73FC89-0E4C-4C2C-717E-5F8D812F4199}"/>
              </a:ext>
            </a:extLst>
          </p:cNvPr>
          <p:cNvSpPr txBox="1"/>
          <p:nvPr/>
        </p:nvSpPr>
        <p:spPr>
          <a:xfrm>
            <a:off x="1875692" y="2970912"/>
            <a:ext cx="8440615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Health &amp; Safety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EBA4FE-177E-35AD-7ECF-6EF4E916E985}"/>
              </a:ext>
            </a:extLst>
          </p:cNvPr>
          <p:cNvSpPr txBox="1"/>
          <p:nvPr/>
        </p:nvSpPr>
        <p:spPr>
          <a:xfrm>
            <a:off x="95839" y="6349300"/>
            <a:ext cx="1200032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Web: Spencerportjuniorbaseball.com     Email: contact@spencerportjuniorbaseball.com</a:t>
            </a:r>
          </a:p>
        </p:txBody>
      </p:sp>
    </p:spTree>
    <p:extLst>
      <p:ext uri="{BB962C8B-B14F-4D97-AF65-F5344CB8AC3E}">
        <p14:creationId xmlns:p14="http://schemas.microsoft.com/office/powerpoint/2010/main" val="414161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5879FB44-2444-F57D-8AAE-ADADC1261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55B61479-E1F4-13CD-1634-F3E8D277CDB5}"/>
              </a:ext>
            </a:extLst>
          </p:cNvPr>
          <p:cNvSpPr txBox="1"/>
          <p:nvPr/>
        </p:nvSpPr>
        <p:spPr>
          <a:xfrm>
            <a:off x="574158" y="351683"/>
            <a:ext cx="108522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</a:rPr>
              <a:t>First Aid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72A46D32-97D9-DCC5-1BB8-FEBB18D4A9DA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CF9559-6A17-3587-E786-772437DC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236C25-6AD2-3171-4E0F-B6DC4437E04A}"/>
              </a:ext>
            </a:extLst>
          </p:cNvPr>
          <p:cNvSpPr txBox="1"/>
          <p:nvPr/>
        </p:nvSpPr>
        <p:spPr>
          <a:xfrm>
            <a:off x="282950" y="1275794"/>
            <a:ext cx="558052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en-US" sz="2800" i="1" u="sng" dirty="0">
                <a:solidFill>
                  <a:srgbClr val="002060"/>
                </a:solidFill>
              </a:rPr>
              <a:t>Sprains/Strains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Rest, Ice, compression, elevation</a:t>
            </a:r>
          </a:p>
          <a:p>
            <a:pPr>
              <a:buClr>
                <a:srgbClr val="002060"/>
              </a:buClr>
            </a:pP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800" i="1" u="sng" dirty="0">
                <a:solidFill>
                  <a:srgbClr val="002060"/>
                </a:solidFill>
              </a:rPr>
              <a:t>Fracture/Dislocation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Immobilize the area using a splint or sling Seek medical attention</a:t>
            </a:r>
          </a:p>
          <a:p>
            <a:pPr>
              <a:buClr>
                <a:srgbClr val="002060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If you suspect a broken bone in the neck or back, help them stay as still as possible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sz="2800" i="1" u="sng" dirty="0">
                <a:solidFill>
                  <a:srgbClr val="002060"/>
                </a:solidFill>
              </a:rPr>
              <a:t>Cuts/Scrapes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Clean wound, apply pressure with bandage/gauze, apply bandage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FF212-ACE8-DB93-9BCA-90C4E2A9F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635" y="2348777"/>
            <a:ext cx="3240270" cy="23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2515C138-7F57-073F-3786-AA073775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0B572413-C70C-5DC1-1DFE-D24B36EB7DBE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Emergency Contact Information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B5978C97-2B2F-AA23-F5B3-0A0E03138FCA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FC88F-F6E8-1E96-84A2-9803D7351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sp>
        <p:nvSpPr>
          <p:cNvPr id="3" name="Google Shape;147;p4">
            <a:extLst>
              <a:ext uri="{FF2B5EF4-FFF2-40B4-BE49-F238E27FC236}">
                <a16:creationId xmlns:a16="http://schemas.microsoft.com/office/drawing/2014/main" id="{0744D151-7A7D-13E3-535E-2F7778CE0509}"/>
              </a:ext>
            </a:extLst>
          </p:cNvPr>
          <p:cNvSpPr txBox="1"/>
          <p:nvPr/>
        </p:nvSpPr>
        <p:spPr>
          <a:xfrm>
            <a:off x="574158" y="1686413"/>
            <a:ext cx="11543296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3">
              <a:buClr>
                <a:srgbClr val="002060"/>
              </a:buClr>
              <a:buSzPts val="2400"/>
            </a:pPr>
            <a:r>
              <a:rPr lang="en-US" sz="2800" b="1" dirty="0">
                <a:solidFill>
                  <a:srgbClr val="002060"/>
                </a:solidFill>
              </a:rPr>
              <a:t>Emergency Phone Number: </a:t>
            </a:r>
            <a:r>
              <a:rPr lang="en-US" sz="2800" dirty="0">
                <a:solidFill>
                  <a:srgbClr val="002060"/>
                </a:solidFill>
              </a:rPr>
              <a:t>911</a:t>
            </a:r>
          </a:p>
          <a:p>
            <a:pPr lvl="3">
              <a:buClr>
                <a:srgbClr val="002060"/>
              </a:buClr>
              <a:buSzPts val="2400"/>
            </a:pPr>
            <a:r>
              <a:rPr lang="en-US" sz="2800" b="1" dirty="0">
                <a:solidFill>
                  <a:srgbClr val="002060"/>
                </a:solidFill>
              </a:rPr>
              <a:t>Ogden Police Dept: </a:t>
            </a:r>
            <a:r>
              <a:rPr lang="en-US" sz="2800" dirty="0">
                <a:solidFill>
                  <a:srgbClr val="002060"/>
                </a:solidFill>
              </a:rPr>
              <a:t>585.617.6131</a:t>
            </a:r>
          </a:p>
          <a:p>
            <a:pPr lvl="3">
              <a:buClr>
                <a:srgbClr val="002060"/>
              </a:buClr>
              <a:buSzPts val="2400"/>
            </a:pPr>
            <a:r>
              <a:rPr lang="en-US" sz="2800" b="1" dirty="0">
                <a:solidFill>
                  <a:srgbClr val="002060"/>
                </a:solidFill>
              </a:rPr>
              <a:t>Ogden Fire Dept: </a:t>
            </a:r>
            <a:r>
              <a:rPr lang="en-US" sz="2800" dirty="0">
                <a:solidFill>
                  <a:srgbClr val="002060"/>
                </a:solidFill>
              </a:rPr>
              <a:t>585.352.6115</a:t>
            </a:r>
          </a:p>
          <a:p>
            <a:pPr lvl="3">
              <a:buClr>
                <a:srgbClr val="002060"/>
              </a:buClr>
              <a:buSzPts val="2400"/>
            </a:pPr>
            <a:r>
              <a:rPr lang="en-US" sz="2800" b="1" dirty="0">
                <a:solidFill>
                  <a:srgbClr val="002060"/>
                </a:solidFill>
              </a:rPr>
              <a:t>League Safety Officer: </a:t>
            </a:r>
            <a:r>
              <a:rPr lang="en-US" sz="2800" dirty="0">
                <a:solidFill>
                  <a:srgbClr val="002060"/>
                </a:solidFill>
              </a:rPr>
              <a:t>Tony Pisa 585.259.0387</a:t>
            </a:r>
          </a:p>
          <a:p>
            <a:pPr lvl="3">
              <a:buClr>
                <a:srgbClr val="002060"/>
              </a:buClr>
              <a:buSzPts val="2400"/>
            </a:pPr>
            <a:r>
              <a:rPr lang="en-US" sz="2800" b="1" dirty="0">
                <a:solidFill>
                  <a:srgbClr val="002060"/>
                </a:solidFill>
              </a:rPr>
              <a:t>SJB Commissioner: </a:t>
            </a:r>
            <a:r>
              <a:rPr lang="en-US" sz="2800" dirty="0">
                <a:solidFill>
                  <a:srgbClr val="002060"/>
                </a:solidFill>
              </a:rPr>
              <a:t>Tony Pisa 585.259.0387</a:t>
            </a:r>
          </a:p>
          <a:p>
            <a:pPr lvl="3">
              <a:buClr>
                <a:srgbClr val="002060"/>
              </a:buClr>
              <a:buSzPts val="2400"/>
            </a:pPr>
            <a:endParaRPr lang="en-US" sz="2800" b="1" dirty="0">
              <a:solidFill>
                <a:srgbClr val="002060"/>
              </a:solidFill>
            </a:endParaRPr>
          </a:p>
          <a:p>
            <a:pPr lvl="3">
              <a:buClr>
                <a:srgbClr val="002060"/>
              </a:buClr>
              <a:buSzPts val="2400"/>
            </a:pPr>
            <a:r>
              <a:rPr lang="en-US" sz="2800" b="1" dirty="0">
                <a:solidFill>
                  <a:srgbClr val="002060"/>
                </a:solidFill>
              </a:rPr>
              <a:t>Vice President of Softball Operations: </a:t>
            </a:r>
            <a:r>
              <a:rPr lang="en-US" sz="2800" dirty="0">
                <a:solidFill>
                  <a:srgbClr val="002060"/>
                </a:solidFill>
              </a:rPr>
              <a:t>Heather </a:t>
            </a:r>
            <a:r>
              <a:rPr lang="en-US" sz="2800" dirty="0" err="1">
                <a:solidFill>
                  <a:srgbClr val="002060"/>
                </a:solidFill>
              </a:rPr>
              <a:t>Riexinger</a:t>
            </a:r>
            <a:endParaRPr lang="en-US" sz="2800" dirty="0">
              <a:solidFill>
                <a:srgbClr val="002060"/>
              </a:solidFill>
            </a:endParaRPr>
          </a:p>
          <a:p>
            <a:pPr lvl="3">
              <a:buClr>
                <a:srgbClr val="002060"/>
              </a:buClr>
              <a:buSzPts val="2400"/>
            </a:pPr>
            <a:r>
              <a:rPr lang="en-US" sz="2800" b="1" dirty="0">
                <a:solidFill>
                  <a:srgbClr val="002060"/>
                </a:solidFill>
              </a:rPr>
              <a:t>Vice President of Baseball Operations: </a:t>
            </a:r>
            <a:r>
              <a:rPr lang="en-US" sz="2800" dirty="0">
                <a:solidFill>
                  <a:srgbClr val="002060"/>
                </a:solidFill>
              </a:rPr>
              <a:t>Stephen Webster 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12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4E2F2-ED09-3D2E-E4D1-3311EFC2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55CA2C-6440-8841-8C92-228829F8B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20" b="618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39CC0CA-DC1D-A223-45C1-747B45B49AA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-US"/>
          </a:p>
        </p:txBody>
      </p:sp>
      <p:sp>
        <p:nvSpPr>
          <p:cNvPr id="24" name="Slide Number Placeholder 5" hidden="1">
            <a:extLst>
              <a:ext uri="{FF2B5EF4-FFF2-40B4-BE49-F238E27FC236}">
                <a16:creationId xmlns:a16="http://schemas.microsoft.com/office/drawing/2014/main" id="{539B0905-265C-2AFA-746B-B0218709354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629900" y="6356350"/>
            <a:ext cx="15621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EDFD44-114C-5E61-988F-17C9934D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1073" cy="23010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A8143AC-8D95-4BC2-7B5F-2466DA333B46}"/>
              </a:ext>
            </a:extLst>
          </p:cNvPr>
          <p:cNvSpPr txBox="1"/>
          <p:nvPr/>
        </p:nvSpPr>
        <p:spPr>
          <a:xfrm>
            <a:off x="1875692" y="2970912"/>
            <a:ext cx="8440615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Appendix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A5A259-A5A1-FF60-F8DC-F6F0317131D5}"/>
              </a:ext>
            </a:extLst>
          </p:cNvPr>
          <p:cNvSpPr txBox="1"/>
          <p:nvPr/>
        </p:nvSpPr>
        <p:spPr>
          <a:xfrm>
            <a:off x="95839" y="6349300"/>
            <a:ext cx="1200032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Web: Spencerportjuniorbaseball.com     Email: contact@spencerportjuniorbaseball.com</a:t>
            </a:r>
          </a:p>
        </p:txBody>
      </p:sp>
    </p:spTree>
    <p:extLst>
      <p:ext uri="{BB962C8B-B14F-4D97-AF65-F5344CB8AC3E}">
        <p14:creationId xmlns:p14="http://schemas.microsoft.com/office/powerpoint/2010/main" val="38493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sldNum" idx="12"/>
          </p:nvPr>
        </p:nvSpPr>
        <p:spPr>
          <a:xfrm>
            <a:off x="9817358" y="63023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</a:t>
            </a:fld>
            <a:endParaRPr sz="1400"/>
          </a:p>
        </p:txBody>
      </p:sp>
      <p:graphicFrame>
        <p:nvGraphicFramePr>
          <p:cNvPr id="136" name="Google Shape;136;p3"/>
          <p:cNvGraphicFramePr/>
          <p:nvPr>
            <p:extLst>
              <p:ext uri="{D42A27DB-BD31-4B8C-83A1-F6EECF244321}">
                <p14:modId xmlns:p14="http://schemas.microsoft.com/office/powerpoint/2010/main" val="1977958935"/>
              </p:ext>
            </p:extLst>
          </p:nvPr>
        </p:nvGraphicFramePr>
        <p:xfrm>
          <a:off x="6638544" y="982772"/>
          <a:ext cx="5223250" cy="2718375"/>
        </p:xfrm>
        <a:graphic>
          <a:graphicData uri="http://schemas.openxmlformats.org/drawingml/2006/table">
            <a:tbl>
              <a:tblPr firstRow="1" bandRow="1">
                <a:noFill/>
                <a:tableStyleId>{3B99E4CD-6AA8-4861-B6D5-80EDBA66EAAD}</a:tableStyleId>
              </a:tblPr>
              <a:tblGrid>
                <a:gridCol w="206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Executive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</a:rPr>
                        <a:t>Board Member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>
                          <a:solidFill>
                            <a:schemeClr val="lt1"/>
                          </a:solidFill>
                        </a:rPr>
                        <a:t>Primary Email Address</a:t>
                      </a: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Commissioner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Steve Webster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commissioner@spencerportjuniorbaseball.com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Treasurer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Scott Webster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treasurer@spencerportjuniorbaseball.com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Community Engagement Vice President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Justin Reed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community@spencerportjuniorbaseball.com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Baseball Operations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Vice President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Steve Webster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baseball-operations@spencerportjuniorbaseball.com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Softball Operations  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Vice President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Heather Riexinger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hlink"/>
                          </a:solidFill>
                          <a:hlinkClick r:id="rId7"/>
                        </a:rPr>
                        <a:t>softball-operations@spencerportjuniorbaseball.com</a:t>
                      </a:r>
                      <a:endParaRPr sz="900" b="0" i="0" u="sng" strike="noStrike" cap="none" dirty="0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7" name="Google Shape;137;p3"/>
          <p:cNvGraphicFramePr/>
          <p:nvPr>
            <p:extLst>
              <p:ext uri="{D42A27DB-BD31-4B8C-83A1-F6EECF244321}">
                <p14:modId xmlns:p14="http://schemas.microsoft.com/office/powerpoint/2010/main" val="405104160"/>
              </p:ext>
            </p:extLst>
          </p:nvPr>
        </p:nvGraphicFramePr>
        <p:xfrm>
          <a:off x="736601" y="965664"/>
          <a:ext cx="5711850" cy="3575885"/>
        </p:xfrm>
        <a:graphic>
          <a:graphicData uri="http://schemas.openxmlformats.org/drawingml/2006/table">
            <a:tbl>
              <a:tblPr firstRow="1" bandRow="1">
                <a:noFill/>
                <a:tableStyleId>{3B99E4CD-6AA8-4861-B6D5-80EDBA66EAAD}</a:tableStyleId>
              </a:tblPr>
              <a:tblGrid>
                <a:gridCol w="178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Baseball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Board Member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Primary Email Address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Director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4-8yr.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Bryan Murphy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baseball-director4-8@spencerportjuniorbaseball.com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r>
                        <a:rPr lang="en-US" sz="1400" u="none" strike="noStrike" cap="none"/>
                        <a:t>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T-Ball, 4-6yrs.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Craig Neal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T-ball@spencerportjuniorbaseball.com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r>
                        <a:rPr lang="en-US" sz="1400" u="none" strike="noStrike" cap="none"/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Juniors 7-8yr.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Todd Wingrove</a:t>
                      </a:r>
                      <a:endParaRPr/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Director 9-17yr.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Open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10"/>
                        </a:rPr>
                        <a:t>baseball-director9-17@spencerportjuniorbaseball.com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Minors 9-10yr.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 (Steve Webster interim)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Stephen.webster@spencerportjuniorbaseball.com</a:t>
                      </a:r>
                      <a:endParaRPr dirty="0"/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Majors 11-12yr.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Kevin Heagerty 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11"/>
                        </a:rPr>
                        <a:t>baseball-ponies@spencerportjuniorbaseball.com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 Juniors/Seniors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13-17yr.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Scott Owens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hlink"/>
                          </a:solidFill>
                          <a:hlinkClick r:id="rId11"/>
                        </a:rPr>
                        <a:t>baseball-ponies@spencerportjuniorbaseball.com</a:t>
                      </a:r>
                      <a:endParaRPr sz="900" b="0" i="0" u="sng" strike="noStrike" cap="none" dirty="0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8" name="Google Shape;138;p3"/>
          <p:cNvGraphicFramePr/>
          <p:nvPr>
            <p:extLst>
              <p:ext uri="{D42A27DB-BD31-4B8C-83A1-F6EECF244321}">
                <p14:modId xmlns:p14="http://schemas.microsoft.com/office/powerpoint/2010/main" val="1392510659"/>
              </p:ext>
            </p:extLst>
          </p:nvPr>
        </p:nvGraphicFramePr>
        <p:xfrm>
          <a:off x="6647688" y="3781758"/>
          <a:ext cx="5214125" cy="2934570"/>
        </p:xfrm>
        <a:graphic>
          <a:graphicData uri="http://schemas.openxmlformats.org/drawingml/2006/table">
            <a:tbl>
              <a:tblPr firstRow="1" bandRow="1">
                <a:noFill/>
                <a:tableStyleId>{3B99E4CD-6AA8-4861-B6D5-80EDBA66EAAD}</a:tableStyleId>
              </a:tblPr>
              <a:tblGrid>
                <a:gridCol w="202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Support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Board Member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Primary Email Address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Purchasing Coordinator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OPEN</a:t>
                      </a:r>
                      <a:endParaRPr dirty="0"/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sng" strike="noStrike" cap="none" dirty="0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Event Coordinator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sng" strike="noStrike" cap="none" dirty="0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Umpire Coordinator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Greg Macomber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 strike="noStrike" cap="none" dirty="0">
                          <a:solidFill>
                            <a:schemeClr val="hlink"/>
                          </a:solidFill>
                          <a:hlinkClick r:id="rId12"/>
                        </a:rPr>
                        <a:t>umpire-coordinator@spencerportjuniorbaseball.com</a:t>
                      </a:r>
                      <a:endParaRPr sz="1000" b="0" i="0" u="sng" strike="noStrike" cap="none" dirty="0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Technology Coordinator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Bryan Murphy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3"/>
                        </a:rPr>
                        <a:t>webmaster@spencerportjuniorbaseball.com</a:t>
                      </a:r>
                      <a:endParaRPr sz="10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Social Media Content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Leah D'Agostino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4"/>
                        </a:rPr>
                        <a:t>leah.dagostino@spencerportjuniorbaseball.com</a:t>
                      </a:r>
                      <a:endParaRPr sz="10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Fund</a:t>
                      </a:r>
                      <a:r>
                        <a:rPr lang="en-US"/>
                        <a:t>r</a:t>
                      </a:r>
                      <a:r>
                        <a:rPr lang="en-US" sz="1400" u="none" strike="noStrike" cap="none"/>
                        <a:t>aising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Justin Reed/Joe Cutaia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 strike="noStrike" cap="none" dirty="0">
                          <a:solidFill>
                            <a:schemeClr val="hlink"/>
                          </a:solidFill>
                          <a:hlinkClick r:id="rId15"/>
                        </a:rPr>
                        <a:t>joe.cutaia@spencerportjuniorbaseball.com</a:t>
                      </a:r>
                      <a:endParaRPr sz="1000" b="0" i="0" u="sng" strike="noStrike" cap="none" dirty="0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9" name="Google Shape;139;p3"/>
          <p:cNvSpPr txBox="1"/>
          <p:nvPr/>
        </p:nvSpPr>
        <p:spPr>
          <a:xfrm>
            <a:off x="1166333" y="161408"/>
            <a:ext cx="624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of </a:t>
            </a:r>
            <a:r>
              <a:rPr lang="en-US" sz="3200" dirty="0">
                <a:solidFill>
                  <a:schemeClr val="dk1"/>
                </a:solidFill>
              </a:rPr>
              <a:t>Directors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Directory</a:t>
            </a:r>
            <a:endParaRPr dirty="0"/>
          </a:p>
        </p:txBody>
      </p:sp>
      <p:graphicFrame>
        <p:nvGraphicFramePr>
          <p:cNvPr id="141" name="Google Shape;141;p3"/>
          <p:cNvGraphicFramePr/>
          <p:nvPr>
            <p:extLst>
              <p:ext uri="{D42A27DB-BD31-4B8C-83A1-F6EECF244321}">
                <p14:modId xmlns:p14="http://schemas.microsoft.com/office/powerpoint/2010/main" val="982727687"/>
              </p:ext>
            </p:extLst>
          </p:nvPr>
        </p:nvGraphicFramePr>
        <p:xfrm>
          <a:off x="736601" y="4711376"/>
          <a:ext cx="5711850" cy="1968630"/>
        </p:xfrm>
        <a:graphic>
          <a:graphicData uri="http://schemas.openxmlformats.org/drawingml/2006/table">
            <a:tbl>
              <a:tblPr firstRow="1" bandRow="1">
                <a:noFill/>
                <a:tableStyleId>{3B99E4CD-6AA8-4861-B6D5-80EDBA66EAAD}</a:tableStyleId>
              </a:tblPr>
              <a:tblGrid>
                <a:gridCol w="186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Softball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Board Member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/>
                        <a:t>Primary Email Address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r>
                        <a:rPr lang="en-US" sz="1400" u="none" strike="noStrike" cap="none"/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5-8yr.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Heather Riexinger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16"/>
                        </a:rPr>
                        <a:t>softball-rookies@spencerportjuniorbaseball.com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Minors 9-10yr.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Kevin Heagerty 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>
                          <a:solidFill>
                            <a:schemeClr val="hlink"/>
                          </a:solidFill>
                          <a:hlinkClick r:id="rId17"/>
                        </a:rPr>
                        <a:t>softball-minors@spencerportjuniorbaseball.com</a:t>
                      </a:r>
                      <a:endParaRPr sz="900" b="0" i="0" u="sng" strike="noStrike" cap="none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Coordinator</a:t>
                      </a:r>
                      <a:r>
                        <a:rPr lang="en-US" sz="1400" u="none" strike="noStrike" cap="none"/>
                        <a:t>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Majors, Travel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11-15yr.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Heather Riexinger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hlink"/>
                          </a:solidFill>
                          <a:hlinkClick r:id="rId18"/>
                        </a:rPr>
                        <a:t>softball-majors@spencerportjuniorbaseball.com</a:t>
                      </a:r>
                      <a:endParaRPr sz="900" b="0" i="0" u="sng" strike="noStrike" cap="none" dirty="0">
                        <a:solidFill>
                          <a:srgbClr val="46788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00" marR="5300" marT="530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2" name="Google Shape;142;p3"/>
          <p:cNvSpPr txBox="1"/>
          <p:nvPr/>
        </p:nvSpPr>
        <p:spPr>
          <a:xfrm>
            <a:off x="11468100" y="190571"/>
            <a:ext cx="482600" cy="47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86830-A7CA-2489-0C92-338A7CB5D4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3531" y="0"/>
            <a:ext cx="1094818" cy="10948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565" name="Google Shape;565;p59"/>
          <p:cNvGraphicFramePr/>
          <p:nvPr/>
        </p:nvGraphicFramePr>
        <p:xfrm>
          <a:off x="91821" y="249714"/>
          <a:ext cx="3943350" cy="1651000"/>
        </p:xfrm>
        <a:graphic>
          <a:graphicData uri="http://schemas.openxmlformats.org/drawingml/2006/table">
            <a:tbl>
              <a:tblPr>
                <a:noFill/>
                <a:tableStyleId>{0AA30448-9D03-4ED4-8C0C-078EA54918BC}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38100" marR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Safety and Compliance Cheat Sheet</a:t>
                      </a:r>
                      <a:endParaRPr sz="1800" u="none" strike="noStrike" cap="none"/>
                    </a:p>
                    <a:p>
                      <a:pPr marL="38100" marR="38100" lvl="0" indent="0" algn="ctr" rtl="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cap="non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stored in Team’s Medical Kit throughout the season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6" name="Google Shape;566;p59"/>
          <p:cNvGraphicFramePr/>
          <p:nvPr>
            <p:extLst>
              <p:ext uri="{D42A27DB-BD31-4B8C-83A1-F6EECF244321}">
                <p14:modId xmlns:p14="http://schemas.microsoft.com/office/powerpoint/2010/main" val="4121508437"/>
              </p:ext>
            </p:extLst>
          </p:nvPr>
        </p:nvGraphicFramePr>
        <p:xfrm>
          <a:off x="4270631" y="136525"/>
          <a:ext cx="7772400" cy="6387310"/>
        </p:xfrm>
        <a:graphic>
          <a:graphicData uri="http://schemas.openxmlformats.org/drawingml/2006/table">
            <a:tbl>
              <a:tblPr>
                <a:noFill/>
                <a:tableStyleId>{0AA30448-9D03-4ED4-8C0C-078EA54918BC}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72250">
                <a:tc>
                  <a:txBody>
                    <a:bodyPr/>
                    <a:lstStyle/>
                    <a:p>
                      <a:pPr marL="0" marR="38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Important Practice/Game-Day Safety Top 10:</a:t>
                      </a:r>
                      <a:endParaRPr sz="3600" u="none" strike="noStrike" cap="none" dirty="0"/>
                    </a:p>
                    <a:p>
                      <a:pPr marL="0" marR="38100" lvl="0" indent="-10160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Safety is Priority #1. 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Coaches must ensure fully stocked medical kit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available at all practices and games; if you need replacement ice packs, band-aids, etc., please contact League Coordinator for replacements.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Coaches must thoroughly inspect all fields prior to practices/games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Search for holes, field damage, rough or uneven spots, slippery areas, glass, rock and other debris/foreign objects.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Coaches must thoroughly inspect equipment each contest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athletes must use proper bats for practices/contests; catchers’ equipment and batters’ helmets must be in good condition with no cracks, missing pieces, etc. Return faulty equipment to League President.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Enforce Spencerport Junior Baseball Thunder/Lightning Policy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Immediately suspend play for 30 minutes upon sight of any lightning or sound of any thunder and seek safe shelter. Every subsequent strike of thunder/lightning restarts the 30 minute clock.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Abide by SJB Heat Index Procedure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when Feels Like Temperatures exceed 79 degrees. Heat Caution: 80-85 degrees; Heat Watch: 86-90 degrees; Heat warning: 91-95 degrees; Heat Alert: 96 or above. 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should be available at all contests; bucket of ice with cool towels should be available when temperature exceeds 79 degrees.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Devote practice time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teaching students how to safely slide, handle bats (no throwing after hit), and proper use of safety equipment.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League-Approved adults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assist with coaching responsibilities.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 SJB Incident/Injury Tracking Report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within 24-48 hours for injuries requiring first-aid. Completed forms should be submitted commissioner@spencerportjuniorbaseball.com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Remove athletes suspected of sustaining head injury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notify parents immediately.</a:t>
                      </a:r>
                      <a:endParaRPr dirty="0"/>
                    </a:p>
                    <a:p>
                      <a:pPr marL="0" marR="3810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eriod"/>
                      </a:pP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 medical issues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all parents prior to season! (Allergies, special needs,)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</a:t>
                      </a:r>
                      <a:endParaRPr dirty="0"/>
                    </a:p>
                  </a:txBody>
                  <a:tcPr marL="38975" marR="38975" marT="38975" marB="389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7" name="Google Shape;567;p59"/>
          <p:cNvSpPr/>
          <p:nvPr/>
        </p:nvSpPr>
        <p:spPr>
          <a:xfrm>
            <a:off x="457200" y="2301754"/>
            <a:ext cx="3577971" cy="354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Phone Numbers: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Emergency: 911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Ogen Police: 585.617.6131  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Ogden Fire: 585.352.6115     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League Safety &amp; Commissioner: Steve Webster: 585.315.4764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583DA500-B95A-9D92-C8F4-FB2977720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25F9166F-89E9-EB97-BCE6-CB2275ABECDA}"/>
              </a:ext>
            </a:extLst>
          </p:cNvPr>
          <p:cNvSpPr txBox="1"/>
          <p:nvPr/>
        </p:nvSpPr>
        <p:spPr>
          <a:xfrm>
            <a:off x="574158" y="351683"/>
            <a:ext cx="108522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</a:rPr>
              <a:t>Important Days to Remember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E8BAC2DB-AD20-AF4B-4109-CA942D4A1A98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61414E-A88C-4B42-9E14-1F3D62AB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3B9F1-EB75-2F4E-60D0-0AE3923ADD19}"/>
              </a:ext>
            </a:extLst>
          </p:cNvPr>
          <p:cNvSpPr txBox="1"/>
          <p:nvPr/>
        </p:nvSpPr>
        <p:spPr>
          <a:xfrm>
            <a:off x="574158" y="1570260"/>
            <a:ext cx="9305133" cy="353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</a:rPr>
              <a:t>May 9th  Opening Day Parade Ceremony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</a:rPr>
              <a:t>Team Photo Shoot Dates</a:t>
            </a:r>
          </a:p>
          <a:p>
            <a:pPr marL="1141413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</a:rPr>
              <a:t>June 13th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</a:rPr>
              <a:t>July 9</a:t>
            </a:r>
            <a:r>
              <a:rPr lang="en-US" sz="3200" baseline="30000" dirty="0">
                <a:solidFill>
                  <a:srgbClr val="002060"/>
                </a:solidFill>
              </a:rPr>
              <a:t>th</a:t>
            </a:r>
            <a:r>
              <a:rPr lang="en-US" sz="3200" dirty="0">
                <a:solidFill>
                  <a:srgbClr val="002060"/>
                </a:solidFill>
              </a:rPr>
              <a:t>  TBD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B1E50-4410-BDC4-33F2-DF6DE3BAC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133AED-2077-2791-A52C-48066CFE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20" b="6180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FF800A0C-CA96-5EBD-B82A-AC538D9AC65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22</a:t>
            </a:fld>
            <a:endParaRPr lang="en-US"/>
          </a:p>
        </p:txBody>
      </p:sp>
      <p:sp>
        <p:nvSpPr>
          <p:cNvPr id="24" name="Slide Number Placeholder 5" hidden="1">
            <a:extLst>
              <a:ext uri="{FF2B5EF4-FFF2-40B4-BE49-F238E27FC236}">
                <a16:creationId xmlns:a16="http://schemas.microsoft.com/office/drawing/2014/main" id="{07ABB443-6B92-46ED-8E70-AFDC467B879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629900" y="6356350"/>
            <a:ext cx="15621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B71A9C9-93D6-3AB3-B11E-65D69B027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01073" cy="23010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2425371-B301-1C41-361A-9957F60BCFD7}"/>
              </a:ext>
            </a:extLst>
          </p:cNvPr>
          <p:cNvSpPr txBox="1"/>
          <p:nvPr/>
        </p:nvSpPr>
        <p:spPr>
          <a:xfrm>
            <a:off x="1710582" y="2828830"/>
            <a:ext cx="844061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THANK YOU !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8420B8-C605-A4EE-DE81-0B511FE068FF}"/>
              </a:ext>
            </a:extLst>
          </p:cNvPr>
          <p:cNvSpPr txBox="1"/>
          <p:nvPr/>
        </p:nvSpPr>
        <p:spPr>
          <a:xfrm>
            <a:off x="95839" y="6349300"/>
            <a:ext cx="1200032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Web: Spencerportjuniorbaseball.com     Email: contact@spencerportjuniorbaseball.com</a:t>
            </a:r>
          </a:p>
        </p:txBody>
      </p:sp>
    </p:spTree>
    <p:extLst>
      <p:ext uri="{BB962C8B-B14F-4D97-AF65-F5344CB8AC3E}">
        <p14:creationId xmlns:p14="http://schemas.microsoft.com/office/powerpoint/2010/main" val="295442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403995" y="1382602"/>
            <a:ext cx="115470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All League Volunteers are required to complete a background check</a:t>
            </a:r>
            <a:endParaRPr dirty="0">
              <a:solidFill>
                <a:srgbClr val="002060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Utilize the Little League/JDP Background screening system or similar solution</a:t>
            </a:r>
            <a:endParaRPr dirty="0">
              <a:solidFill>
                <a:srgbClr val="002060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secured Social Security number portal.  Direct input by submitters</a:t>
            </a:r>
            <a:endParaRPr sz="2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Comply with the “Code of Conduct”, coaches, parents, players, board members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Complete online Abuse Awareness, First Aid Safety Modules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Social Media Code of Conduct 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Coaches </a:t>
            </a:r>
            <a:r>
              <a:rPr lang="en-US" sz="2400" dirty="0">
                <a:solidFill>
                  <a:srgbClr val="002060"/>
                </a:solidFill>
              </a:rPr>
              <a:t>w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ill </a:t>
            </a:r>
            <a:r>
              <a:rPr lang="en-US" sz="2400" dirty="0">
                <a:solidFill>
                  <a:srgbClr val="002060"/>
                </a:solidFill>
              </a:rPr>
              <a:t>monitor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player and parent “Code of Conduct”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League will use the guidelines, and regulators as identified in the by-laws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Volunteer Requirements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A93BB-3C59-2453-874A-F51EBC9D1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3"/>
          </a:schemeClr>
        </a:solidFill>
        <a:effectLst/>
      </p:bgPr>
    </p:bg>
    <p:spTree>
      <p:nvGrpSpPr>
        <p:cNvPr id="1" name="Shape 125">
          <a:extLst>
            <a:ext uri="{FF2B5EF4-FFF2-40B4-BE49-F238E27FC236}">
              <a16:creationId xmlns:a16="http://schemas.microsoft.com/office/drawing/2014/main" id="{9CF5202C-4A6F-4F80-85E8-E26E3FA9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A37CD7-8790-F9FB-7A39-11DF2F53AE4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alphaModFix amt="45000"/>
          </a:blip>
          <a:srcRect l="12959" r="12959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8" name="Google Shape;128;p2">
            <a:extLst>
              <a:ext uri="{FF2B5EF4-FFF2-40B4-BE49-F238E27FC236}">
                <a16:creationId xmlns:a16="http://schemas.microsoft.com/office/drawing/2014/main" id="{C7FDA338-DF28-9011-CBC2-16C8D3F5CE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129" name="Google Shape;129;p2">
            <a:extLst>
              <a:ext uri="{FF2B5EF4-FFF2-40B4-BE49-F238E27FC236}">
                <a16:creationId xmlns:a16="http://schemas.microsoft.com/office/drawing/2014/main" id="{17253F69-E754-6B7F-8182-981BDA53DB28}"/>
              </a:ext>
            </a:extLst>
          </p:cNvPr>
          <p:cNvSpPr txBox="1"/>
          <p:nvPr/>
        </p:nvSpPr>
        <p:spPr>
          <a:xfrm>
            <a:off x="268831" y="470853"/>
            <a:ext cx="6224324" cy="638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900"/>
            </a:pPr>
            <a:endParaRPr sz="4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9D0D2-77B7-1F2E-7795-499C5B1B4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61" y="81513"/>
            <a:ext cx="1249459" cy="1249459"/>
          </a:xfrm>
          <a:prstGeom prst="rect">
            <a:avLst/>
          </a:prstGeom>
        </p:spPr>
      </p:pic>
      <p:sp>
        <p:nvSpPr>
          <p:cNvPr id="25" name="Google Shape;215;p10">
            <a:extLst>
              <a:ext uri="{FF2B5EF4-FFF2-40B4-BE49-F238E27FC236}">
                <a16:creationId xmlns:a16="http://schemas.microsoft.com/office/drawing/2014/main" id="{6FF8468A-F709-BB04-A8BE-F96DAF700DDB}"/>
              </a:ext>
            </a:extLst>
          </p:cNvPr>
          <p:cNvSpPr txBox="1"/>
          <p:nvPr/>
        </p:nvSpPr>
        <p:spPr>
          <a:xfrm>
            <a:off x="465326" y="1330972"/>
            <a:ext cx="5165347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ctr">
              <a:lnSpc>
                <a:spcPct val="90000"/>
              </a:lnSpc>
              <a:buClr>
                <a:srgbClr val="FFFF00"/>
              </a:buClr>
              <a:buSzPts val="2900"/>
              <a:buFont typeface="Arial"/>
              <a:buNone/>
            </a:pPr>
            <a:r>
              <a:rPr lang="en-US" sz="4800" i="1" dirty="0">
                <a:solidFill>
                  <a:srgbClr val="002060"/>
                </a:solidFill>
              </a:rPr>
              <a:t>Expectations</a:t>
            </a:r>
            <a:endParaRPr sz="4800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90000"/>
              </a:lnSpc>
              <a:buClr>
                <a:srgbClr val="FFFF00"/>
              </a:buClr>
              <a:buSzPts val="2900"/>
              <a:buFont typeface="Arial"/>
              <a:buNone/>
            </a:pPr>
            <a:r>
              <a:rPr lang="en-US" sz="4800" i="1" dirty="0">
                <a:solidFill>
                  <a:srgbClr val="002060"/>
                </a:solidFill>
              </a:rPr>
              <a:t>of Coaches </a:t>
            </a:r>
            <a:endParaRPr sz="4800" i="1" dirty="0">
              <a:solidFill>
                <a:srgbClr val="002060"/>
              </a:solidFill>
            </a:endParaRPr>
          </a:p>
        </p:txBody>
      </p:sp>
      <p:sp>
        <p:nvSpPr>
          <p:cNvPr id="26" name="Google Shape;212;p10">
            <a:extLst>
              <a:ext uri="{FF2B5EF4-FFF2-40B4-BE49-F238E27FC236}">
                <a16:creationId xmlns:a16="http://schemas.microsoft.com/office/drawing/2014/main" id="{0C80CDB0-3BB0-ECC1-99B2-26D4068AC5B7}"/>
              </a:ext>
            </a:extLst>
          </p:cNvPr>
          <p:cNvSpPr txBox="1"/>
          <p:nvPr/>
        </p:nvSpPr>
        <p:spPr>
          <a:xfrm>
            <a:off x="950308" y="2855705"/>
            <a:ext cx="4011877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ts val="2800"/>
              <a:buFont typeface="Noto Sans Symbols"/>
              <a:buChar char="❑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Make it fun for all</a:t>
            </a:r>
            <a:endParaRPr dirty="0">
              <a:solidFill>
                <a:srgbClr val="002060"/>
              </a:solidFill>
            </a:endParaRPr>
          </a:p>
          <a:p>
            <a:pPr marL="457200" marR="0" lvl="0" indent="-457200" algn="l" rtl="0">
              <a:spcAft>
                <a:spcPts val="600"/>
              </a:spcAft>
              <a:buClr>
                <a:srgbClr val="FFFF00"/>
              </a:buClr>
              <a:buSzPts val="2800"/>
              <a:buFont typeface="Noto Sans Symbols"/>
              <a:buChar char="❑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Huge responsibility</a:t>
            </a:r>
            <a:endParaRPr dirty="0">
              <a:solidFill>
                <a:srgbClr val="002060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ts val="2800"/>
              <a:buFont typeface="Noto Sans Symbols"/>
              <a:buChar char="❑"/>
            </a:pP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Rewarding</a:t>
            </a:r>
            <a:endParaRPr dirty="0">
              <a:solidFill>
                <a:srgbClr val="002060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❑"/>
            </a:pPr>
            <a:r>
              <a:rPr lang="en-US" sz="2800" dirty="0">
                <a:solidFill>
                  <a:srgbClr val="002060"/>
                </a:solidFill>
              </a:rPr>
              <a:t>H</a:t>
            </a:r>
            <a:r>
              <a:rPr lang="en-US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ow would you like to be remembered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2DA669-D5B3-21D7-0492-E05297858ED9}"/>
              </a:ext>
            </a:extLst>
          </p:cNvPr>
          <p:cNvSpPr txBox="1"/>
          <p:nvPr/>
        </p:nvSpPr>
        <p:spPr>
          <a:xfrm>
            <a:off x="6096000" y="292244"/>
            <a:ext cx="6094428" cy="585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Player Safety is THE PRIORITY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Professional interaction.  You are the face of the Organization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Setup a meet and greet w/ your players and families at first practice</a:t>
            </a:r>
            <a:r>
              <a:rPr lang="en-US" sz="1800" dirty="0">
                <a:solidFill>
                  <a:srgbClr val="002060"/>
                </a:solidFill>
              </a:rPr>
              <a:t> to set </a:t>
            </a: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clear expectations for parents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Understand any medical issues or concerns in a private discussion with a legal guardian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Engage your players immediately and in the open. 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Never discipline in the middle of a competition or with a public announcement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You’re there to coach….</a:t>
            </a:r>
            <a:r>
              <a:rPr lang="en-US" sz="18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not yell</a:t>
            </a: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 a role model</a:t>
            </a:r>
            <a:endParaRPr lang="en-US" sz="1800" dirty="0">
              <a:solidFill>
                <a:srgbClr val="002060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Return all equipment and base plugs to their original location.  Your field maintenance staff will love you.</a:t>
            </a:r>
            <a:endParaRPr lang="en-US" sz="20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9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A0CC1D9B-A7E2-DEB2-B849-A7F75C8E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146A1122-9493-0E5F-2EBE-FCC06D0693B3}"/>
              </a:ext>
            </a:extLst>
          </p:cNvPr>
          <p:cNvSpPr txBox="1"/>
          <p:nvPr/>
        </p:nvSpPr>
        <p:spPr>
          <a:xfrm>
            <a:off x="403995" y="1126684"/>
            <a:ext cx="1154700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2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Pre-Game/Practice</a:t>
            </a:r>
          </a:p>
          <a:p>
            <a:pPr marL="687388" lvl="3" indent="-342900"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fully stocked medical kit is required at all practices and games </a:t>
            </a: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Field Inspection: Check fields for hazards holes and debris before field use</a:t>
            </a: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Equipment Check: Inspect all equipment before uses</a:t>
            </a:r>
          </a:p>
          <a:p>
            <a:pPr marL="1027113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All Equipment must meet the League’s Requirements</a:t>
            </a:r>
          </a:p>
          <a:p>
            <a:pPr marL="1027113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Return any faulty items to the League Representative for replacement</a:t>
            </a: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Approved Coaches Only:** Only League-Approved adults are allowed to assist with coaching</a:t>
            </a:r>
          </a:p>
          <a:p>
            <a:pPr>
              <a:buClr>
                <a:srgbClr val="002060"/>
              </a:buClr>
              <a:buSzPts val="2400"/>
            </a:pPr>
            <a:r>
              <a:rPr lang="en-US" sz="2200" b="1" u="sng" dirty="0">
                <a:solidFill>
                  <a:srgbClr val="002060"/>
                </a:solidFill>
              </a:rPr>
              <a:t>In-</a:t>
            </a:r>
            <a:r>
              <a:rPr lang="en-US" sz="22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Game/Practice</a:t>
            </a: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Teach athletes safe bat storage and </a:t>
            </a:r>
            <a:r>
              <a:rPr lang="en-US" sz="2200" dirty="0">
                <a:solidFill>
                  <a:srgbClr val="002060"/>
                </a:solidFill>
              </a:rPr>
              <a:t>handling </a:t>
            </a: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Head Injury Protocol:** Remove any athlete suspected of a head injury notify their parents immediately and follow up with family within the next 24 hrs.</a:t>
            </a:r>
          </a:p>
          <a:p>
            <a:pPr>
              <a:buClr>
                <a:srgbClr val="002060"/>
              </a:buClr>
              <a:buSzPts val="2400"/>
            </a:pPr>
            <a:r>
              <a:rPr lang="en-US" sz="22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Post-Game/Practice</a:t>
            </a: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Injury Reporting:** Complete the Incident/Injury Tracking Report within 24-48 			      	    hours for first-aid incidents</a:t>
            </a:r>
          </a:p>
        </p:txBody>
      </p:sp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91F3D4B4-D8C1-E8FD-9266-71815AD47B84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you need to know…..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0C3B58B3-782E-351A-4F2F-AC8C67E4FAE4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91834-36D5-2762-D12F-C14970F4E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102472BB-46ED-29BE-0DB9-3793D95F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CB701D73-0402-FC54-1411-D98DEEE31888}"/>
              </a:ext>
            </a:extLst>
          </p:cNvPr>
          <p:cNvSpPr txBox="1"/>
          <p:nvPr/>
        </p:nvSpPr>
        <p:spPr>
          <a:xfrm>
            <a:off x="403995" y="1296923"/>
            <a:ext cx="6729806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WEATHER COSIDERATIONS</a:t>
            </a: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School/Town during the week generally let’s SJB&amp;S know by 3pm whether fields are going to be closed</a:t>
            </a:r>
          </a:p>
          <a:p>
            <a:pPr marL="344488"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7388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League Coordinators will communicate w/ head coaches to discuss the cancelling of games/practices</a:t>
            </a:r>
          </a:p>
          <a:p>
            <a:pPr marL="1143000" lvl="8" indent="-342900"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Do not pre-emptively cancel games or practice without a discussion/approval of league coordinator</a:t>
            </a:r>
          </a:p>
          <a:p>
            <a:pPr marL="344488"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3DFBAE87-F226-31D3-071C-3BA0424D3171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you need to know…..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8DB42906-8381-442A-9CBD-ACEF27EB4665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3354F-990B-1F6F-1A31-2742FF4B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F1564-1CEB-2542-2B57-8FCF990DF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00" y="1713910"/>
            <a:ext cx="5058200" cy="33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40FFA768-8ED9-0F15-2625-46B024176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B8CA3DA8-DA57-025A-8E0D-84B983F5B0D9}"/>
              </a:ext>
            </a:extLst>
          </p:cNvPr>
          <p:cNvSpPr txBox="1"/>
          <p:nvPr/>
        </p:nvSpPr>
        <p:spPr>
          <a:xfrm>
            <a:off x="403994" y="1296923"/>
            <a:ext cx="7457961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Environmental Considerations</a:t>
            </a:r>
          </a:p>
          <a:p>
            <a:pPr marL="344488" lvl="3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n-US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Thunder/Lightning Policy </a:t>
            </a:r>
          </a:p>
          <a:p>
            <a:pPr marL="6873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Practices/Games will be suspended upon sight of any </a:t>
            </a:r>
            <a:r>
              <a:rPr lang="en-US" sz="2400" dirty="0">
                <a:solidFill>
                  <a:srgbClr val="002060"/>
                </a:solidFill>
              </a:rPr>
              <a:t>l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ightning or sound of any thunder immediately for </a:t>
            </a:r>
            <a:r>
              <a:rPr lang="en-US" sz="24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 least 30 minutes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6873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Players/coaches are to seek safe shelter (vehicles, covered dugouts) during the delay. </a:t>
            </a:r>
          </a:p>
          <a:p>
            <a:pPr marL="6873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**Each clap of thunder or strike of lightning resets the 30-minute clock </a:t>
            </a:r>
          </a:p>
          <a:p>
            <a:pPr marL="344488"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8"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C18C35D2-6EE5-1692-31F6-CA39132BCA8C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you need to know…..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B6021727-162D-8D7A-CF44-B83DABA7AC64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614CA-16C1-2596-8B18-555A8A49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33353-9BDA-19CB-D89E-92B97678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699" y="2309354"/>
            <a:ext cx="3761295" cy="37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8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D81E8AB8-2A0E-D179-C51F-D84C9196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0CA06094-A642-FCA2-5568-432FC2099856}"/>
              </a:ext>
            </a:extLst>
          </p:cNvPr>
          <p:cNvSpPr txBox="1"/>
          <p:nvPr/>
        </p:nvSpPr>
        <p:spPr>
          <a:xfrm>
            <a:off x="370321" y="1059569"/>
            <a:ext cx="7199403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Environmental Considerations</a:t>
            </a:r>
            <a:endParaRPr lang="en-US" sz="2800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endParaRPr lang="en-US" sz="1800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Cold Weather Guidelines</a:t>
            </a:r>
          </a:p>
          <a:p>
            <a:pPr marL="687388" lvl="3" indent="-342900">
              <a:lnSpc>
                <a:spcPct val="150000"/>
              </a:lnSpc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</a:rPr>
              <a:t>Coach discretion within reason; </a:t>
            </a:r>
            <a:r>
              <a:rPr lang="en-US" sz="2400" i="1" u="sng" dirty="0">
                <a:solidFill>
                  <a:srgbClr val="002060"/>
                </a:solidFill>
              </a:rPr>
              <a:t>&gt;</a:t>
            </a:r>
            <a:r>
              <a:rPr lang="en-US" sz="2400" dirty="0">
                <a:solidFill>
                  <a:srgbClr val="002060"/>
                </a:solidFill>
              </a:rPr>
              <a:t> 45 </a:t>
            </a:r>
            <a:r>
              <a:rPr lang="en-US" sz="2400" baseline="30000" dirty="0">
                <a:solidFill>
                  <a:srgbClr val="002060"/>
                </a:solidFill>
              </a:rPr>
              <a:t>o</a:t>
            </a:r>
            <a:r>
              <a:rPr lang="en-US" sz="2400" dirty="0">
                <a:solidFill>
                  <a:srgbClr val="002060"/>
                </a:solidFill>
              </a:rPr>
              <a:t>F</a:t>
            </a:r>
          </a:p>
          <a:p>
            <a:pPr marL="687388" lvl="3" indent="-342900">
              <a:lnSpc>
                <a:spcPct val="150000"/>
              </a:lnSpc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Consider “Real Feel” Temperature</a:t>
            </a:r>
          </a:p>
          <a:p>
            <a:pPr marL="687388" lvl="3" indent="-342900">
              <a:lnSpc>
                <a:spcPct val="150000"/>
              </a:lnSpc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Peak performance thrives &gt; 50 </a:t>
            </a:r>
            <a:r>
              <a:rPr lang="en-US" sz="2400" baseline="30000" dirty="0">
                <a:solidFill>
                  <a:srgbClr val="002060"/>
                </a:solidFill>
              </a:rPr>
              <a:t>o</a:t>
            </a:r>
            <a:r>
              <a:rPr lang="en-US" sz="2400" dirty="0">
                <a:solidFill>
                  <a:srgbClr val="002060"/>
                </a:solidFill>
              </a:rPr>
              <a:t>F</a:t>
            </a:r>
          </a:p>
          <a:p>
            <a:pPr lvl="3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n-US" sz="2800" i="1" dirty="0">
                <a:solidFill>
                  <a:srgbClr val="002060"/>
                </a:solidFill>
              </a:rPr>
              <a:t>Warm Weather Guidelines</a:t>
            </a:r>
          </a:p>
          <a:p>
            <a:pPr marL="744538" lvl="3" indent="-457200">
              <a:lnSpc>
                <a:spcPct val="150000"/>
              </a:lnSpc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Use NYSPHSAA Heat index procedures</a:t>
            </a:r>
          </a:p>
          <a:p>
            <a:pPr marL="744538" lvl="3" indent="-457200">
              <a:lnSpc>
                <a:spcPct val="150000"/>
              </a:lnSpc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Consideration for air temperature and relative humidity</a:t>
            </a: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A1089881-B1A4-1724-636A-5A0557A19F81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you need to know…..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7921D4CC-C511-AC03-D51E-F9806885CE2D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C2027-2931-90C9-4CD2-9C909E1B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06E1E6-8111-147E-36EB-C72249867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272" y="4119512"/>
            <a:ext cx="3027310" cy="2014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D6F59-A039-CBBD-7DBE-EBE095891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687" y="1579176"/>
            <a:ext cx="3027309" cy="20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2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8CBDF9B4-748D-0AFE-A0EF-4F752DBC6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A0DA78C1-AC90-171B-250E-21284AFF18DC}"/>
              </a:ext>
            </a:extLst>
          </p:cNvPr>
          <p:cNvSpPr txBox="1"/>
          <p:nvPr/>
        </p:nvSpPr>
        <p:spPr>
          <a:xfrm>
            <a:off x="574158" y="351683"/>
            <a:ext cx="108522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NYSPHSAA Guidelines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3F611506-A7B6-180F-DE85-85FEACCEE686}"/>
              </a:ext>
            </a:extLst>
          </p:cNvPr>
          <p:cNvSpPr txBox="1"/>
          <p:nvPr/>
        </p:nvSpPr>
        <p:spPr>
          <a:xfrm>
            <a:off x="11569995" y="6311055"/>
            <a:ext cx="762000" cy="28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B0ED7-36FD-0B1C-BD86-B73B2E44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4" y="114329"/>
            <a:ext cx="1572084" cy="1572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7D6A69-2BA0-E0B4-81FB-E4135882A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059569"/>
            <a:ext cx="6858001" cy="5589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D5548-57D4-F854-4A55-A83652193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356" y="295180"/>
            <a:ext cx="2650473" cy="1210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556310-4323-1684-AA22-70BE88A34C8B}"/>
              </a:ext>
            </a:extLst>
          </p:cNvPr>
          <p:cNvSpPr txBox="1"/>
          <p:nvPr/>
        </p:nvSpPr>
        <p:spPr>
          <a:xfrm>
            <a:off x="7439025" y="3013501"/>
            <a:ext cx="464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Three zones determine the recommended guidelines</a:t>
            </a:r>
          </a:p>
        </p:txBody>
      </p:sp>
    </p:spTree>
    <p:extLst>
      <p:ext uri="{BB962C8B-B14F-4D97-AF65-F5344CB8AC3E}">
        <p14:creationId xmlns:p14="http://schemas.microsoft.com/office/powerpoint/2010/main" val="22325408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DE05DF2-45BE-4341-8598-04AC25F67BD7}" vid="{BEA6AC27-8610-4945-8A1E-A069FDAA97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420</TotalTime>
  <Words>1679</Words>
  <Application>Microsoft Office PowerPoint</Application>
  <PresentationFormat>Widescreen</PresentationFormat>
  <Paragraphs>260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Courier New</vt:lpstr>
      <vt:lpstr>Calibri</vt:lpstr>
      <vt:lpstr>Arial</vt:lpstr>
      <vt:lpstr>Wingdings</vt:lpstr>
      <vt:lpstr>Times New Roman</vt:lpstr>
      <vt:lpstr>Noto Sans Symbols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INJURY GUIDELINES, TRAINING  &amp;  REPORTING 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Tony Pisa</dc:creator>
  <cp:lastModifiedBy>Webster, Stephen M</cp:lastModifiedBy>
  <cp:revision>8</cp:revision>
  <dcterms:created xsi:type="dcterms:W3CDTF">2025-01-03T01:45:05Z</dcterms:created>
  <dcterms:modified xsi:type="dcterms:W3CDTF">2026-04-12T14:27:03Z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